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0" r:id="rId2"/>
    <p:sldId id="261" r:id="rId3"/>
    <p:sldId id="262" r:id="rId4"/>
    <p:sldId id="263" r:id="rId5"/>
    <p:sldId id="269" r:id="rId6"/>
    <p:sldId id="264" r:id="rId7"/>
    <p:sldId id="265" r:id="rId8"/>
    <p:sldId id="270" r:id="rId9"/>
    <p:sldId id="266" r:id="rId10"/>
    <p:sldId id="271" r:id="rId11"/>
    <p:sldId id="267" r:id="rId12"/>
    <p:sldId id="268" r:id="rId13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8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DE325-E095-A94B-AAC4-CE6F13BDACC2}" type="datetime1">
              <a:rPr lang="fr-FR" smtClean="0"/>
              <a:t>09/09/16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9A264-CC96-9A49-BC40-BEA9B8F6AE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39658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2B6C9-2CD2-934C-AB43-38AC8B8B81B3}" type="datetime1">
              <a:rPr lang="fr-FR" smtClean="0"/>
              <a:t>09/09/16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7A56F-EA6E-C44A-B1CD-BE7ADCE1BDE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7314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7A56F-EA6E-C44A-B1CD-BE7ADCE1BDE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09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67AF7-C166-40CC-B570-5D7650B527AC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3DF9F-CFF5-455E-963E-27C91FFD8472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272DD-DE49-4007-AD3E-0CE173F2DDD6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7D1035-BD69-478E-826C-0DB48EC05989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2BA869-616F-4481-8F6E-DABC651E6A83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38804-ACCA-4155-AD46-9AD3A8C6E866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39CE3-2F53-424E-8DAA-80CA54F67140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E79BE4-4698-42C9-974D-529E7B4A8684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84299-9E61-46E6-BC54-CF38B7FB9B39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8589E-CB4D-42E4-A3F4-3B7AE0C66E27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Faire glisser l'image vers l'espace réservé ou cliquer sur l'icône pour l'ajouter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26166-564C-456A-B377-5C92B647822B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20/11/14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fr-FR" smtClean="0"/>
              <a:t>Réunion de suivi de projet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691F5D1-562B-438C-88F1-71C52DBB5133}" type="slidenum">
              <a:rPr lang="fr-FR"/>
              <a:pPr/>
              <a:t>‹#›</a:t>
            </a:fld>
            <a:endParaRPr lang="fr-FR"/>
          </a:p>
        </p:txBody>
      </p:sp>
      <p:pic>
        <p:nvPicPr>
          <p:cNvPr id="7" name="Image 6" descr="marge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5871122" cy="5446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305929" y="6654155"/>
            <a:ext cx="2839822" cy="206104"/>
          </a:xfrm>
        </p:spPr>
        <p:txBody>
          <a:bodyPr/>
          <a:lstStyle/>
          <a:p>
            <a:fld id="{127D1035-BD69-478E-826C-0DB48EC05989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13" name="Image 12" descr="mar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5871122" cy="54468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29557" y="1274095"/>
            <a:ext cx="570885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dirty="0" smtClean="0">
                <a:solidFill>
                  <a:srgbClr val="000090"/>
                </a:solidFill>
              </a:rPr>
              <a:t>l’OV au LESIA</a:t>
            </a:r>
            <a:r>
              <a:rPr lang="fr-FR" sz="4000" dirty="0">
                <a:solidFill>
                  <a:srgbClr val="000090"/>
                </a:solidFill>
              </a:rPr>
              <a:t/>
            </a:r>
            <a:br>
              <a:rPr lang="fr-FR" sz="4000" dirty="0">
                <a:solidFill>
                  <a:srgbClr val="000090"/>
                </a:solidFill>
              </a:rPr>
            </a:br>
            <a:r>
              <a:rPr lang="fr-FR" sz="4000" dirty="0">
                <a:solidFill>
                  <a:srgbClr val="000090"/>
                </a:solidFill>
              </a:rPr>
              <a:t>réunion de suivi de projet présentation publique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971600" y="3886200"/>
            <a:ext cx="784887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dirty="0" smtClean="0"/>
              <a:t>«</a:t>
            </a:r>
            <a:r>
              <a:rPr lang="fr-FR" dirty="0" smtClean="0"/>
              <a:t> nom &amp; prénom du chef de projet »</a:t>
            </a:r>
          </a:p>
          <a:p>
            <a:pPr marL="0" indent="0" algn="ctr">
              <a:buNone/>
            </a:pPr>
            <a:r>
              <a:rPr lang="fr-FR" dirty="0" smtClean="0"/>
              <a:t>« nom &amp; prénom du responsable scientifique »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20/11/14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-1" y="5895538"/>
            <a:ext cx="259080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1h30 présentation</a:t>
            </a:r>
            <a:r>
              <a:rPr lang="fr-FR" sz="1400" dirty="0"/>
              <a:t> </a:t>
            </a:r>
            <a:r>
              <a:rPr lang="fr-FR" sz="1400" dirty="0" smtClean="0"/>
              <a:t>+</a:t>
            </a:r>
            <a:r>
              <a:rPr lang="fr-FR" sz="1400" dirty="0"/>
              <a:t> </a:t>
            </a:r>
            <a:r>
              <a:rPr lang="fr-FR" sz="1400" dirty="0" smtClean="0"/>
              <a:t>questions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702523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rgbClr val="000090"/>
                </a:solidFill>
              </a:rPr>
              <a:t>4 Responsabilités </a:t>
            </a:r>
            <a:r>
              <a:rPr lang="fr-FR" dirty="0" smtClean="0">
                <a:solidFill>
                  <a:srgbClr val="000090"/>
                </a:solidFill>
              </a:rPr>
              <a:t>LESIA</a:t>
            </a:r>
            <a:endParaRPr lang="fr-FR" dirty="0">
              <a:solidFill>
                <a:srgbClr val="00009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4.1 </a:t>
            </a:r>
            <a:r>
              <a:rPr lang="fr-FR" dirty="0" smtClean="0"/>
              <a:t>Projets « OV » au LESIA</a:t>
            </a:r>
          </a:p>
          <a:p>
            <a:pPr lvl="1"/>
            <a:r>
              <a:rPr lang="fr-FR" dirty="0" smtClean="0"/>
              <a:t>Projets « R&amp;D OV »</a:t>
            </a:r>
            <a:endParaRPr lang="fr-FR" dirty="0"/>
          </a:p>
          <a:p>
            <a:pPr lvl="2"/>
            <a:r>
              <a:rPr lang="fr-FR" dirty="0"/>
              <a:t>VESPA (Virtual </a:t>
            </a:r>
            <a:r>
              <a:rPr lang="fr-FR" dirty="0" err="1"/>
              <a:t>European</a:t>
            </a:r>
            <a:r>
              <a:rPr lang="fr-FR" dirty="0"/>
              <a:t> </a:t>
            </a:r>
            <a:r>
              <a:rPr lang="fr-FR" dirty="0" err="1"/>
              <a:t>Solar</a:t>
            </a:r>
            <a:r>
              <a:rPr lang="fr-FR" dirty="0"/>
              <a:t> and </a:t>
            </a:r>
            <a:r>
              <a:rPr lang="fr-FR" dirty="0" err="1"/>
              <a:t>Planetary</a:t>
            </a:r>
            <a:r>
              <a:rPr lang="fr-FR" dirty="0"/>
              <a:t> Access)</a:t>
            </a:r>
            <a:br>
              <a:rPr lang="fr-FR" dirty="0"/>
            </a:br>
            <a:r>
              <a:rPr lang="fr-FR" dirty="0" err="1"/>
              <a:t>Work</a:t>
            </a:r>
            <a:r>
              <a:rPr lang="fr-FR" dirty="0"/>
              <a:t> Package de Europlanet-2020-RI; </a:t>
            </a:r>
            <a:br>
              <a:rPr lang="fr-FR" dirty="0"/>
            </a:br>
            <a:r>
              <a:rPr lang="fr-FR" dirty="0"/>
              <a:t>19 partenaires dans toute l’Europe</a:t>
            </a:r>
            <a:br>
              <a:rPr lang="fr-FR" dirty="0"/>
            </a:br>
            <a:r>
              <a:rPr lang="fr-FR" dirty="0"/>
              <a:t>Budget = 2M€ (¼ budget EPN2020RI)</a:t>
            </a:r>
            <a:br>
              <a:rPr lang="fr-FR" dirty="0"/>
            </a:br>
            <a:r>
              <a:rPr lang="fr-FR" dirty="0" err="1"/>
              <a:t>Resp</a:t>
            </a:r>
            <a:r>
              <a:rPr lang="fr-FR" dirty="0"/>
              <a:t>. Scientifique: Stéphane Erard</a:t>
            </a:r>
            <a:br>
              <a:rPr lang="fr-FR" dirty="0"/>
            </a:br>
            <a:r>
              <a:rPr lang="fr-FR" dirty="0" err="1"/>
              <a:t>Resp</a:t>
            </a:r>
            <a:r>
              <a:rPr lang="fr-FR" dirty="0"/>
              <a:t>. Technique: Pierre Le </a:t>
            </a:r>
            <a:r>
              <a:rPr lang="fr-FR" dirty="0" err="1"/>
              <a:t>Sidaner</a:t>
            </a:r>
            <a:r>
              <a:rPr lang="fr-FR" dirty="0"/>
              <a:t> (PADC)</a:t>
            </a:r>
          </a:p>
          <a:p>
            <a:pPr lvl="2"/>
            <a:r>
              <a:rPr lang="fr-FR" dirty="0" smtClean="0"/>
              <a:t>HELIO (</a:t>
            </a:r>
            <a:r>
              <a:rPr lang="fr-FR" dirty="0" err="1" smtClean="0"/>
              <a:t>Heliophysics</a:t>
            </a:r>
            <a:r>
              <a:rPr lang="fr-FR" dirty="0" smtClean="0"/>
              <a:t> </a:t>
            </a:r>
            <a:r>
              <a:rPr lang="fr-FR" dirty="0" err="1" smtClean="0"/>
              <a:t>Integrated</a:t>
            </a:r>
            <a:r>
              <a:rPr lang="fr-FR" dirty="0" smtClean="0"/>
              <a:t> </a:t>
            </a:r>
            <a:r>
              <a:rPr lang="fr-FR" dirty="0" err="1" smtClean="0"/>
              <a:t>Observatory</a:t>
            </a:r>
            <a:r>
              <a:rPr lang="fr-FR" dirty="0" smtClean="0"/>
              <a:t>)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1035-BD69-478E-826C-0DB48EC0598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5501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rgbClr val="000090"/>
                </a:solidFill>
              </a:rPr>
              <a:t>4 Responsabilités LESIA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4.2 Responsabilités des développements LESIA (périmètre et responsabilité du laboratoire et interfaces avec les autres collaborateurs)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1035-BD69-478E-826C-0DB48EC0598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0667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>
                <a:solidFill>
                  <a:srgbClr val="000090"/>
                </a:solidFill>
              </a:rPr>
              <a:t>5 Présentation technique</a:t>
            </a:r>
            <a:endParaRPr lang="fr-FR" dirty="0">
              <a:solidFill>
                <a:srgbClr val="00009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1035-BD69-478E-826C-0DB48EC0598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15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rgbClr val="000090"/>
                </a:solidFill>
              </a:rPr>
              <a:t>Plan de la présentation</a:t>
            </a:r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Wingdings" charset="2"/>
              <a:buAutoNum type="arabicPlain"/>
            </a:pPr>
            <a:r>
              <a:rPr lang="fr-FR" dirty="0" smtClean="0"/>
              <a:t>Présentation scientifique</a:t>
            </a:r>
          </a:p>
          <a:p>
            <a:pPr marL="571500" indent="-571500">
              <a:buFont typeface="Wingdings" charset="2"/>
              <a:buAutoNum type="arabicPlain"/>
            </a:pPr>
            <a:r>
              <a:rPr lang="fr-FR" dirty="0" smtClean="0"/>
              <a:t>Objectifs </a:t>
            </a:r>
            <a:r>
              <a:rPr lang="fr-FR" dirty="0"/>
              <a:t>initiaux et évolution</a:t>
            </a:r>
          </a:p>
          <a:p>
            <a:pPr marL="571500" indent="-571500">
              <a:buFont typeface="Wingdings" charset="2"/>
              <a:buAutoNum type="arabicPlain"/>
            </a:pPr>
            <a:r>
              <a:rPr lang="fr-FR" dirty="0" smtClean="0"/>
              <a:t>Paysage</a:t>
            </a:r>
            <a:endParaRPr lang="fr-FR" dirty="0"/>
          </a:p>
          <a:p>
            <a:pPr marL="571500" indent="-571500">
              <a:buFont typeface="Wingdings" charset="2"/>
              <a:buAutoNum type="arabicPlain"/>
            </a:pPr>
            <a:r>
              <a:rPr lang="fr-FR" dirty="0" smtClean="0"/>
              <a:t>Responsabilités LESIA</a:t>
            </a:r>
            <a:endParaRPr lang="fr-FR" dirty="0"/>
          </a:p>
          <a:p>
            <a:pPr marL="1028700" lvl="1" indent="-571500">
              <a:buFont typeface="Wingdings" charset="2"/>
              <a:buAutoNum type="arabicPlain"/>
            </a:pPr>
            <a:r>
              <a:rPr lang="fr-FR" dirty="0" smtClean="0"/>
              <a:t>Projets « OV » au </a:t>
            </a:r>
            <a:r>
              <a:rPr lang="fr-FR" dirty="0" smtClean="0"/>
              <a:t>LESIA</a:t>
            </a:r>
            <a:endParaRPr lang="fr-FR" dirty="0"/>
          </a:p>
          <a:p>
            <a:pPr marL="1028700" lvl="1" indent="-571500">
              <a:buFont typeface="Wingdings" charset="2"/>
              <a:buAutoNum type="arabicPlain"/>
            </a:pPr>
            <a:r>
              <a:rPr lang="fr-FR" dirty="0"/>
              <a:t>Responsabilités des développements </a:t>
            </a:r>
            <a:r>
              <a:rPr lang="fr-FR" dirty="0" smtClean="0"/>
              <a:t>LESIA</a:t>
            </a:r>
          </a:p>
          <a:p>
            <a:pPr marL="628650" indent="-571500">
              <a:buFont typeface="Wingdings" charset="2"/>
              <a:buAutoNum type="arabicPlain"/>
            </a:pPr>
            <a:r>
              <a:rPr lang="fr-FR" dirty="0" smtClean="0"/>
              <a:t>Présentation technique 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1035-BD69-478E-826C-0DB48EC0598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408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rgbClr val="000090"/>
                </a:solidFill>
              </a:rPr>
              <a:t>1 Présentation </a:t>
            </a:r>
            <a:r>
              <a:rPr lang="fr-FR" dirty="0" smtClean="0">
                <a:solidFill>
                  <a:srgbClr val="000090"/>
                </a:solidFill>
              </a:rPr>
              <a:t>scientifique (</a:t>
            </a:r>
            <a:r>
              <a:rPr lang="fr-FR" dirty="0">
                <a:solidFill>
                  <a:srgbClr val="000090"/>
                </a:solidFill>
              </a:rPr>
              <a:t>1</a:t>
            </a:r>
            <a:r>
              <a:rPr lang="fr-FR" dirty="0" smtClean="0">
                <a:solidFill>
                  <a:srgbClr val="000090"/>
                </a:solidFill>
              </a:rPr>
              <a:t>/3)</a:t>
            </a:r>
            <a:endParaRPr lang="fr-FR" dirty="0">
              <a:solidFill>
                <a:srgbClr val="00009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C’est quoi l’</a:t>
            </a:r>
            <a:r>
              <a:rPr lang="fr-FR" dirty="0" err="1" smtClean="0"/>
              <a:t>Obervatoire</a:t>
            </a:r>
            <a:r>
              <a:rPr lang="fr-FR" dirty="0" smtClean="0"/>
              <a:t> Virtuel (OV) ?</a:t>
            </a:r>
          </a:p>
          <a:p>
            <a:pPr lvl="1"/>
            <a:r>
              <a:rPr lang="fr-FR" dirty="0" smtClean="0"/>
              <a:t>Le concept « OV » = Interopérabilité</a:t>
            </a:r>
            <a:r>
              <a:rPr lang="fr-FR" dirty="0"/>
              <a:t>.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i="1" dirty="0" smtClean="0"/>
              <a:t>C’est un ensemble d’outils, de protocoles d’échanges, de format de données ou de description des données qui permettent l’interopérabilité. </a:t>
            </a:r>
          </a:p>
          <a:p>
            <a:pPr lvl="1"/>
            <a:r>
              <a:rPr lang="fr-FR" dirty="0" smtClean="0"/>
              <a:t>« Un OV »:  </a:t>
            </a:r>
            <a:r>
              <a:rPr lang="fr-FR" i="1" dirty="0" smtClean="0"/>
              <a:t>Portail web qui utilise les concepts OV</a:t>
            </a:r>
            <a:r>
              <a:rPr lang="fr-FR" i="1" dirty="0"/>
              <a:t> </a:t>
            </a:r>
            <a:r>
              <a:rPr lang="fr-FR" i="1" dirty="0" smtClean="0"/>
              <a:t>pour distribuer des données, ou permettre un traitement scientifiquement plus efficace.</a:t>
            </a:r>
          </a:p>
          <a:p>
            <a:pPr lvl="1"/>
            <a:r>
              <a:rPr lang="fr-FR" dirty="0" smtClean="0"/>
              <a:t>Interopérabilité: </a:t>
            </a:r>
            <a:r>
              <a:rPr lang="fr-FR" i="1" dirty="0" smtClean="0"/>
              <a:t>standard pour possible des échanges entre des outils et des bases de données.</a:t>
            </a:r>
            <a:endParaRPr lang="fr-FR" dirty="0" smtClean="0"/>
          </a:p>
          <a:p>
            <a:r>
              <a:rPr lang="fr-FR" b="1" dirty="0" smtClean="0"/>
              <a:t>But de l’OV: faciliter le travail des chercheurs.</a:t>
            </a:r>
            <a:endParaRPr lang="fr-FR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1035-BD69-478E-826C-0DB48EC0598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520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rgbClr val="000090"/>
                </a:solidFill>
              </a:rPr>
              <a:t>1 Présentation scientifique (2</a:t>
            </a:r>
            <a:r>
              <a:rPr lang="fr-FR" dirty="0" smtClean="0">
                <a:solidFill>
                  <a:srgbClr val="000090"/>
                </a:solidFill>
              </a:rPr>
              <a:t>/3)</a:t>
            </a:r>
            <a:endParaRPr lang="fr-FR" dirty="0">
              <a:solidFill>
                <a:srgbClr val="00009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Les portails sont la partie visible et facile à identifier, mais ne fonctionnent que parce que l’infrastructure OV existe et fonctionne.</a:t>
            </a:r>
          </a:p>
          <a:p>
            <a:r>
              <a:rPr lang="fr-FR" dirty="0" smtClean="0"/>
              <a:t>Différents types d’activités « OV »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R&amp;D: développement des standards et des outils, adaptation à de nouveaux type d’usages </a:t>
            </a:r>
            <a:r>
              <a:rPr lang="fr-FR" dirty="0" smtClean="0"/>
              <a:t>ou </a:t>
            </a:r>
            <a:r>
              <a:rPr lang="fr-FR" dirty="0" smtClean="0"/>
              <a:t>de données, création de nouveaux protocoles, modèles de données</a:t>
            </a:r>
            <a:r>
              <a:rPr lang="is-IS" dirty="0" smtClean="0"/>
              <a:t>…</a:t>
            </a:r>
            <a:endParaRPr lang="fr-FR" dirty="0" smtClean="0"/>
          </a:p>
          <a:p>
            <a:pPr lvl="1"/>
            <a:r>
              <a:rPr lang="fr-FR" dirty="0" smtClean="0"/>
              <a:t>Distribution: Implémentation de standards OV sur une base de données pour accro</a:t>
            </a:r>
            <a:r>
              <a:rPr lang="fr-FR" dirty="0" smtClean="0"/>
              <a:t>ître sa visibilité et son retour scientifique</a:t>
            </a:r>
          </a:p>
          <a:p>
            <a:pPr lvl="1"/>
            <a:r>
              <a:rPr lang="fr-FR" dirty="0" smtClean="0"/>
              <a:t>Utilisation: Travail de recherche avec les outils connectés à l’OV.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1035-BD69-478E-826C-0DB48EC0598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473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rgbClr val="000090"/>
                </a:solidFill>
              </a:rPr>
              <a:t>1 Présentation scientifique </a:t>
            </a:r>
            <a:r>
              <a:rPr lang="fr-FR" dirty="0" smtClean="0">
                <a:solidFill>
                  <a:srgbClr val="000090"/>
                </a:solidFill>
              </a:rPr>
              <a:t>(3/3)</a:t>
            </a:r>
            <a:endParaRPr lang="fr-FR" dirty="0">
              <a:solidFill>
                <a:srgbClr val="00009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1035-BD69-478E-826C-0DB48EC0598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286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rgbClr val="000090"/>
                </a:solidFill>
              </a:rPr>
              <a:t>2 Objectifs </a:t>
            </a:r>
            <a:r>
              <a:rPr lang="fr-FR" dirty="0" smtClean="0">
                <a:solidFill>
                  <a:srgbClr val="000090"/>
                </a:solidFill>
              </a:rPr>
              <a:t>initiaux </a:t>
            </a:r>
            <a:r>
              <a:rPr lang="fr-FR" dirty="0">
                <a:solidFill>
                  <a:srgbClr val="000090"/>
                </a:solidFill>
              </a:rPr>
              <a:t>et </a:t>
            </a:r>
            <a:r>
              <a:rPr lang="fr-FR" dirty="0" smtClean="0">
                <a:solidFill>
                  <a:srgbClr val="000090"/>
                </a:solidFill>
              </a:rPr>
              <a:t>évolution</a:t>
            </a:r>
            <a:endParaRPr lang="fr-FR" dirty="0">
              <a:solidFill>
                <a:srgbClr val="00009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1035-BD69-478E-826C-0DB48EC0598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788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rgbClr val="000090"/>
                </a:solidFill>
              </a:rPr>
              <a:t>3 </a:t>
            </a:r>
            <a:r>
              <a:rPr lang="fr-FR" dirty="0" smtClean="0">
                <a:solidFill>
                  <a:srgbClr val="000090"/>
                </a:solidFill>
              </a:rPr>
              <a:t>Paysage (1/2)</a:t>
            </a:r>
            <a:endParaRPr lang="fr-FR" dirty="0">
              <a:solidFill>
                <a:srgbClr val="00009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4698" y="1600199"/>
            <a:ext cx="8674604" cy="5121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Alliances Internationales: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En France: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Ce sont des groupes de travail où sont conçues, discutées et validées les technologies OV 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1035-BD69-478E-826C-0DB48EC05989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>
            <a:off x="644268" y="2282165"/>
            <a:ext cx="2479932" cy="92023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IVOA</a:t>
            </a:r>
          </a:p>
          <a:p>
            <a:pPr algn="ctr"/>
            <a:r>
              <a:rPr lang="fr-FR" dirty="0" smtClean="0"/>
              <a:t>(astrophysique)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3363960" y="2282165"/>
            <a:ext cx="2479932" cy="92023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SPASE</a:t>
            </a:r>
          </a:p>
          <a:p>
            <a:pPr algn="ctr"/>
            <a:r>
              <a:rPr lang="fr-FR" dirty="0" smtClean="0"/>
              <a:t>(</a:t>
            </a:r>
            <a:r>
              <a:rPr lang="fr-FR" dirty="0" err="1" smtClean="0"/>
              <a:t>heliophysique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6019800" y="2282165"/>
            <a:ext cx="2479932" cy="92023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IPDA</a:t>
            </a:r>
          </a:p>
          <a:p>
            <a:pPr algn="ctr"/>
            <a:r>
              <a:rPr lang="fr-FR" dirty="0" smtClean="0"/>
              <a:t>(planétologie)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644268" y="3967685"/>
            <a:ext cx="7855464" cy="8859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ASOV</a:t>
            </a:r>
          </a:p>
          <a:p>
            <a:pPr algn="ctr"/>
            <a:r>
              <a:rPr lang="fr-FR" dirty="0" smtClean="0"/>
              <a:t>(pluridisciplinaire)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9827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rgbClr val="000090"/>
                </a:solidFill>
              </a:rPr>
              <a:t>3 </a:t>
            </a:r>
            <a:r>
              <a:rPr lang="fr-FR" dirty="0" smtClean="0">
                <a:solidFill>
                  <a:srgbClr val="000090"/>
                </a:solidFill>
              </a:rPr>
              <a:t>Paysage (2/2)</a:t>
            </a:r>
            <a:endParaRPr lang="fr-FR" dirty="0">
              <a:solidFill>
                <a:srgbClr val="00009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4698" y="1600200"/>
            <a:ext cx="8674604" cy="4525963"/>
          </a:xfrm>
        </p:spPr>
        <p:txBody>
          <a:bodyPr/>
          <a:lstStyle/>
          <a:p>
            <a:r>
              <a:rPr lang="fr-FR" dirty="0" smtClean="0"/>
              <a:t>A l’Observatoire: </a:t>
            </a:r>
            <a:br>
              <a:rPr lang="fr-FR" dirty="0" smtClean="0"/>
            </a:br>
            <a:r>
              <a:rPr lang="fr-FR" dirty="0" smtClean="0"/>
              <a:t>PADC (Paris </a:t>
            </a:r>
            <a:r>
              <a:rPr lang="fr-FR" dirty="0" err="1" smtClean="0"/>
              <a:t>Astronomical</a:t>
            </a:r>
            <a:r>
              <a:rPr lang="fr-FR" dirty="0" smtClean="0"/>
              <a:t> Data Centre)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Labellisé INSU:</a:t>
            </a:r>
            <a:br>
              <a:rPr lang="fr-FR" dirty="0" smtClean="0"/>
            </a:br>
            <a:r>
              <a:rPr lang="fr-FR" i="1" dirty="0" smtClean="0"/>
              <a:t>Centre d’Expertise</a:t>
            </a:r>
            <a:br>
              <a:rPr lang="fr-FR" i="1" dirty="0" smtClean="0"/>
            </a:br>
            <a:r>
              <a:rPr lang="fr-FR" i="1" dirty="0" smtClean="0"/>
              <a:t>Régional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1035-BD69-478E-826C-0DB48EC05989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7574" y="2780044"/>
            <a:ext cx="4711252" cy="3576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52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rgbClr val="000090"/>
                </a:solidFill>
              </a:rPr>
              <a:t>4 Responsabilités </a:t>
            </a:r>
            <a:r>
              <a:rPr lang="fr-FR" dirty="0" smtClean="0">
                <a:solidFill>
                  <a:srgbClr val="000090"/>
                </a:solidFill>
              </a:rPr>
              <a:t>LESIA</a:t>
            </a:r>
            <a:endParaRPr lang="fr-FR" dirty="0">
              <a:solidFill>
                <a:srgbClr val="00009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4.1 </a:t>
            </a:r>
            <a:r>
              <a:rPr lang="fr-FR" dirty="0" smtClean="0"/>
              <a:t>Projets « OV » au LESIA</a:t>
            </a:r>
          </a:p>
          <a:p>
            <a:pPr lvl="1"/>
            <a:r>
              <a:rPr lang="fr-FR" dirty="0" smtClean="0"/>
              <a:t>Projets « R&amp;D OV »</a:t>
            </a:r>
            <a:endParaRPr lang="fr-FR" dirty="0" smtClean="0"/>
          </a:p>
          <a:p>
            <a:pPr lvl="2"/>
            <a:r>
              <a:rPr lang="fr-FR" dirty="0" smtClean="0"/>
              <a:t>VESPA (</a:t>
            </a:r>
            <a:r>
              <a:rPr lang="fr-FR" dirty="0"/>
              <a:t>Virtual </a:t>
            </a:r>
            <a:r>
              <a:rPr lang="fr-FR" dirty="0" err="1"/>
              <a:t>European</a:t>
            </a:r>
            <a:r>
              <a:rPr lang="fr-FR" dirty="0"/>
              <a:t> </a:t>
            </a:r>
            <a:r>
              <a:rPr lang="fr-FR" dirty="0" err="1"/>
              <a:t>Solar</a:t>
            </a:r>
            <a:r>
              <a:rPr lang="fr-FR" dirty="0"/>
              <a:t> and </a:t>
            </a:r>
            <a:r>
              <a:rPr lang="fr-FR" dirty="0" err="1"/>
              <a:t>Planetary</a:t>
            </a:r>
            <a:r>
              <a:rPr lang="fr-FR" dirty="0"/>
              <a:t> Access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HELIO (</a:t>
            </a:r>
            <a:r>
              <a:rPr lang="fr-FR" dirty="0" err="1" smtClean="0"/>
              <a:t>Heliophysics</a:t>
            </a:r>
            <a:r>
              <a:rPr lang="fr-FR" dirty="0" smtClean="0"/>
              <a:t> </a:t>
            </a:r>
            <a:r>
              <a:rPr lang="fr-FR" dirty="0" err="1" smtClean="0"/>
              <a:t>Integrated</a:t>
            </a:r>
            <a:r>
              <a:rPr lang="fr-FR" dirty="0" smtClean="0"/>
              <a:t> </a:t>
            </a:r>
            <a:r>
              <a:rPr lang="fr-FR" dirty="0" err="1" smtClean="0"/>
              <a:t>Observatory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Et aussi: MASER, </a:t>
            </a:r>
            <a:r>
              <a:rPr lang="fr-FR" dirty="0" err="1" smtClean="0"/>
              <a:t>Apéricubes</a:t>
            </a:r>
            <a:endParaRPr lang="fr-FR" dirty="0"/>
          </a:p>
          <a:p>
            <a:pPr lvl="1"/>
            <a:r>
              <a:rPr lang="fr-FR" dirty="0" smtClean="0"/>
              <a:t>Projets labo avec utilisation OV</a:t>
            </a:r>
          </a:p>
          <a:p>
            <a:pPr lvl="2"/>
            <a:r>
              <a:rPr lang="fr-FR" dirty="0" smtClean="0"/>
              <a:t>VIRTIS-</a:t>
            </a:r>
            <a:r>
              <a:rPr lang="fr-FR" dirty="0" err="1" smtClean="0"/>
              <a:t>Vex</a:t>
            </a:r>
            <a:r>
              <a:rPr lang="fr-FR" dirty="0" smtClean="0"/>
              <a:t>, </a:t>
            </a:r>
            <a:r>
              <a:rPr lang="fr-FR" dirty="0" err="1" smtClean="0"/>
              <a:t>Solar</a:t>
            </a:r>
            <a:r>
              <a:rPr lang="fr-FR" dirty="0" smtClean="0"/>
              <a:t> Orbiter, SPACE-INN, SECCHIRH</a:t>
            </a:r>
          </a:p>
          <a:p>
            <a:pPr lvl="1"/>
            <a:r>
              <a:rPr lang="fr-FR" dirty="0" smtClean="0"/>
              <a:t>Projets recherche en exploitation</a:t>
            </a:r>
          </a:p>
          <a:p>
            <a:pPr lvl="2"/>
            <a:r>
              <a:rPr lang="fr-FR" dirty="0" smtClean="0"/>
              <a:t>BASS2000, APIS, </a:t>
            </a:r>
            <a:r>
              <a:rPr lang="fr-FR" dirty="0" err="1" smtClean="0"/>
              <a:t>Exoplanètes</a:t>
            </a:r>
            <a:r>
              <a:rPr lang="fr-FR" dirty="0" smtClean="0"/>
              <a:t>, </a:t>
            </a:r>
            <a:r>
              <a:rPr lang="fr-FR" dirty="0" err="1" smtClean="0"/>
              <a:t>TNOsAreCool</a:t>
            </a:r>
            <a:endParaRPr lang="fr-FR" dirty="0" smtClean="0"/>
          </a:p>
          <a:p>
            <a:pPr lvl="1"/>
            <a:r>
              <a:rPr lang="fr-FR" dirty="0" smtClean="0"/>
              <a:t>Projets recherche finalisés</a:t>
            </a:r>
          </a:p>
          <a:p>
            <a:pPr lvl="2"/>
            <a:r>
              <a:rPr lang="fr-FR" dirty="0" smtClean="0"/>
              <a:t>BDIP, </a:t>
            </a:r>
            <a:r>
              <a:rPr lang="fr-FR" dirty="0" err="1" smtClean="0"/>
              <a:t>BaseCom</a:t>
            </a:r>
            <a:r>
              <a:rPr lang="fr-FR" dirty="0" smtClean="0"/>
              <a:t>, Tita</a:t>
            </a:r>
            <a:r>
              <a:rPr lang="fr-FR" dirty="0" smtClean="0"/>
              <a:t>n, IKS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20/11/14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Réunion de suivi de projet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1035-BD69-478E-826C-0DB48EC0598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3620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presentation_RSP_Publique_LESIA-v2.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Template_presentation_RSP_Publique_LESIA-v2.1.potx</Template>
  <TotalTime>2224</TotalTime>
  <Words>314</Words>
  <Application>Microsoft Macintosh PowerPoint</Application>
  <PresentationFormat>Présentation à l'écran (4:3)</PresentationFormat>
  <Paragraphs>105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Template_presentation_RSP_Publique_LESIA-v2.1</vt:lpstr>
      <vt:lpstr>Présentation PowerPoint</vt:lpstr>
      <vt:lpstr>Plan de la présentation</vt:lpstr>
      <vt:lpstr>1 Présentation scientifique (1/3)</vt:lpstr>
      <vt:lpstr>1 Présentation scientifique (2/3)</vt:lpstr>
      <vt:lpstr>1 Présentation scientifique (3/3)</vt:lpstr>
      <vt:lpstr>2 Objectifs initiaux et évolution</vt:lpstr>
      <vt:lpstr>3 Paysage (1/2)</vt:lpstr>
      <vt:lpstr>3 Paysage (2/2)</vt:lpstr>
      <vt:lpstr>4 Responsabilités LESIA</vt:lpstr>
      <vt:lpstr>4 Responsabilités LESIA</vt:lpstr>
      <vt:lpstr>4 Responsabilités LESIA</vt:lpstr>
      <vt:lpstr>5 Présentation technique</vt:lpstr>
    </vt:vector>
  </TitlesOfParts>
  <Company>LESIA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Sylvain Cnudde</dc:creator>
  <cp:lastModifiedBy>Baptiste Cecconi</cp:lastModifiedBy>
  <cp:revision>155</cp:revision>
  <dcterms:created xsi:type="dcterms:W3CDTF">2014-06-18T07:20:26Z</dcterms:created>
  <dcterms:modified xsi:type="dcterms:W3CDTF">2016-09-09T13:33:32Z</dcterms:modified>
</cp:coreProperties>
</file>